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72" r:id="rId6"/>
    <p:sldId id="267" r:id="rId7"/>
    <p:sldId id="266" r:id="rId8"/>
    <p:sldId id="268" r:id="rId9"/>
    <p:sldId id="271" r:id="rId10"/>
    <p:sldId id="269" r:id="rId11"/>
    <p:sldId id="270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2021-04-21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2021-04-21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2021-04-21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2021-04-21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2021-04-21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2021-04-21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2021-04-21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2021-04-21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2021-04-21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2021-04-21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2021-04-21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2021-04-21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57158" y="2643182"/>
            <a:ext cx="4357687" cy="27622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200" b="1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概述</a:t>
            </a:r>
          </a:p>
        </p:txBody>
      </p:sp>
      <p:sp>
        <p:nvSpPr>
          <p:cNvPr id="28676" name="矩形 4"/>
          <p:cNvSpPr>
            <a:spLocks noChangeArrowheads="1"/>
          </p:cNvSpPr>
          <p:nvPr/>
        </p:nvSpPr>
        <p:spPr bwMode="auto">
          <a:xfrm>
            <a:off x="5682761" y="2428868"/>
            <a:ext cx="24336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 dirty="0">
                <a:solidFill>
                  <a:srgbClr val="FF0000"/>
                </a:solidFill>
                <a:latin typeface="Calibri" pitchFamily="34" charset="0"/>
              </a:rPr>
              <a:t>【 </a:t>
            </a:r>
            <a:r>
              <a:rPr lang="zh-CN" altLang="en-US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型号</a:t>
            </a:r>
            <a:r>
              <a:rPr lang="en-US" altLang="zh-CN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:F3121/2/3A</a:t>
            </a:r>
            <a:r>
              <a:rPr lang="en-US" altLang="zh-CN" b="1" dirty="0">
                <a:solidFill>
                  <a:srgbClr val="FF0000"/>
                </a:solidFill>
                <a:latin typeface="Calibri" pitchFamily="34" charset="0"/>
              </a:rPr>
              <a:t>】</a:t>
            </a:r>
            <a:endParaRPr lang="zh-CN" altLang="en-US" dirty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</p:txBody>
      </p:sp>
      <p:graphicFrame>
        <p:nvGraphicFramePr>
          <p:cNvPr id="9" name="Group 5"/>
          <p:cNvGraphicFramePr>
            <a:graphicFrameLocks noGrp="1"/>
          </p:cNvGraphicFramePr>
          <p:nvPr/>
        </p:nvGraphicFramePr>
        <p:xfrm>
          <a:off x="285720" y="3071810"/>
          <a:ext cx="8643998" cy="2520309"/>
        </p:xfrm>
        <a:graphic>
          <a:graphicData uri="http://schemas.openxmlformats.org/drawingml/2006/table">
            <a:tbl>
              <a:tblPr/>
              <a:tblGrid>
                <a:gridCol w="4876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7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3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2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防水：</a:t>
                      </a:r>
                      <a:endParaRPr lang="en-US" altLang="zh-CN" sz="1200" b="1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CN" altLang="en-US" sz="1200" dirty="0">
                          <a:latin typeface="Arial" pitchFamily="34" charset="0"/>
                          <a:cs typeface="Arial" pitchFamily="34" charset="0"/>
                        </a:rPr>
                        <a:t>使用专利防水透气螺塞</a:t>
                      </a:r>
                      <a:r>
                        <a:rPr lang="en-US" altLang="zh-CN" sz="1200" dirty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zh-CN" altLang="en-US" sz="1200" dirty="0">
                          <a:latin typeface="Arial" pitchFamily="34" charset="0"/>
                          <a:cs typeface="Arial" pitchFamily="34" charset="0"/>
                        </a:rPr>
                        <a:t>实用新型专利号</a:t>
                      </a:r>
                      <a:r>
                        <a:rPr lang="en-US" altLang="zh-CN" sz="1200" dirty="0">
                          <a:latin typeface="Arial" pitchFamily="34" charset="0"/>
                          <a:cs typeface="Arial" pitchFamily="34" charset="0"/>
                        </a:rPr>
                        <a:t>: ZL201020185275.4)</a:t>
                      </a:r>
                      <a:r>
                        <a:rPr lang="zh-CN" altLang="en-US" sz="1200" dirty="0">
                          <a:latin typeface="Arial" pitchFamily="34" charset="0"/>
                          <a:cs typeface="Arial" pitchFamily="34" charset="0"/>
                        </a:rPr>
                        <a:t>，平衡内外压差，</a:t>
                      </a:r>
                      <a:r>
                        <a:rPr lang="zh-CN" altLang="en-US" sz="1200" dirty="0">
                          <a:latin typeface="宋体" pitchFamily="2" charset="-122"/>
                          <a:ea typeface="宋体" pitchFamily="2" charset="-122"/>
                        </a:rPr>
                        <a:t>避免热胀冷缩时吸进水气，出现凝结现象</a:t>
                      </a:r>
                      <a:r>
                        <a:rPr lang="zh-CN" altLang="en-US" sz="1200" dirty="0">
                          <a:latin typeface="Arial" pitchFamily="34" charset="0"/>
                          <a:cs typeface="Arial" pitchFamily="34" charset="0"/>
                        </a:rPr>
                        <a:t>；</a:t>
                      </a:r>
                      <a:endParaRPr lang="en-US" altLang="zh-CN" sz="12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密封圈采用进口耐老化硅橡胶原料</a:t>
                      </a:r>
                      <a:r>
                        <a:rPr lang="en-US" altLang="zh-CN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防护等级</a:t>
                      </a:r>
                      <a:r>
                        <a:rPr lang="en-US" altLang="zh-CN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IP66</a:t>
                      </a: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en-US" altLang="zh-CN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2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结构</a:t>
                      </a:r>
                      <a:r>
                        <a:rPr lang="en-US" altLang="zh-CN" sz="12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200" kern="1200" baseline="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CN" altLang="en-US" sz="1200" kern="1200" baseline="0" dirty="0">
                          <a:solidFill>
                            <a:srgbClr val="00B050"/>
                          </a:solidFill>
                          <a:latin typeface="+mn-ea"/>
                          <a:ea typeface="+mn-ea"/>
                          <a:cs typeface="+mn-cs"/>
                        </a:rPr>
                        <a:t>根据</a:t>
                      </a:r>
                      <a:r>
                        <a:rPr lang="en-US" altLang="zh-CN" sz="1200" kern="1200" baseline="0" dirty="0">
                          <a:solidFill>
                            <a:srgbClr val="00B050"/>
                          </a:solidFill>
                          <a:latin typeface="+mn-ea"/>
                          <a:ea typeface="+mn-ea"/>
                          <a:cs typeface="+mn-cs"/>
                        </a:rPr>
                        <a:t>LED</a:t>
                      </a:r>
                      <a:r>
                        <a:rPr lang="zh-CN" altLang="en-US" sz="1200" kern="1200" baseline="0" dirty="0">
                          <a:solidFill>
                            <a:srgbClr val="00B050"/>
                          </a:solidFill>
                          <a:latin typeface="+mn-ea"/>
                          <a:ea typeface="+mn-ea"/>
                          <a:cs typeface="+mn-cs"/>
                        </a:rPr>
                        <a:t>散热特性，合理的散热通路设计，使</a:t>
                      </a:r>
                      <a:r>
                        <a:rPr lang="en-US" altLang="zh-CN" sz="1200" kern="1200" baseline="0" dirty="0">
                          <a:solidFill>
                            <a:srgbClr val="00B050"/>
                          </a:solidFill>
                          <a:latin typeface="+mn-ea"/>
                          <a:ea typeface="+mn-ea"/>
                          <a:cs typeface="+mn-cs"/>
                        </a:rPr>
                        <a:t>LED</a:t>
                      </a:r>
                      <a:r>
                        <a:rPr lang="zh-CN" altLang="en-US" sz="1200" kern="1200" baseline="0" dirty="0">
                          <a:solidFill>
                            <a:srgbClr val="00B050"/>
                          </a:solidFill>
                          <a:latin typeface="+mn-ea"/>
                          <a:ea typeface="+mn-ea"/>
                          <a:cs typeface="+mn-cs"/>
                        </a:rPr>
                        <a:t>的热量快速通过灯具结构传导出来，保证</a:t>
                      </a:r>
                      <a:r>
                        <a:rPr lang="en-US" altLang="zh-CN" sz="1200" kern="1200" baseline="0" dirty="0">
                          <a:solidFill>
                            <a:srgbClr val="00B050"/>
                          </a:solidFill>
                          <a:latin typeface="+mn-ea"/>
                          <a:ea typeface="+mn-ea"/>
                          <a:cs typeface="+mn-cs"/>
                        </a:rPr>
                        <a:t>LED</a:t>
                      </a:r>
                      <a:r>
                        <a:rPr lang="zh-CN" altLang="en-US" sz="1200" kern="1200" baseline="0" dirty="0">
                          <a:solidFill>
                            <a:srgbClr val="00B050"/>
                          </a:solidFill>
                          <a:latin typeface="+mn-ea"/>
                          <a:ea typeface="+mn-ea"/>
                          <a:cs typeface="+mn-cs"/>
                        </a:rPr>
                        <a:t>发光效率及使用寿命；</a:t>
                      </a:r>
                      <a:endParaRPr lang="en-US" altLang="zh-CN" sz="12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灯具两端支架固定，安装方便快捷。</a:t>
                      </a:r>
                      <a:endParaRPr lang="en-US" altLang="zh-CN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应用场所：</a:t>
                      </a: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公园、广场、商业地产、楼宇亮化等场所景观照明。</a:t>
                      </a:r>
                      <a:endParaRPr kumimoji="0" lang="zh-CN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692696"/>
            <a:ext cx="1823086" cy="140206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71472" y="1071546"/>
            <a:ext cx="41434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/>
              <a:t>F3122A-18-36DC(13-OL-18WN-AA,L500mm,B,CT</a:t>
            </a:r>
            <a:r>
              <a:rPr lang="en-US" altLang="zh-CN" sz="1400" dirty="0"/>
              <a:t>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3786182" cy="344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97871" y="1357298"/>
            <a:ext cx="5346129" cy="3638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715992"/>
              </p:ext>
            </p:extLst>
          </p:nvPr>
        </p:nvGraphicFramePr>
        <p:xfrm>
          <a:off x="928662" y="5189351"/>
          <a:ext cx="2857519" cy="597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1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8721">
                <a:tc>
                  <a:txBody>
                    <a:bodyPr/>
                    <a:lstStyle/>
                    <a:p>
                      <a:r>
                        <a:rPr lang="zh-CN" altLang="en-US" sz="1200" dirty="0">
                          <a:solidFill>
                            <a:schemeClr val="tx1"/>
                          </a:solidFill>
                        </a:rPr>
                        <a:t>颜色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dirty="0">
                          <a:solidFill>
                            <a:schemeClr val="tx1"/>
                          </a:solidFill>
                        </a:rPr>
                        <a:t>总输出（流明）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dirty="0">
                          <a:solidFill>
                            <a:schemeClr val="tx1"/>
                          </a:solidFill>
                        </a:rPr>
                        <a:t>功率（瓦特）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783">
                <a:tc>
                  <a:txBody>
                    <a:bodyPr/>
                    <a:lstStyle/>
                    <a:p>
                      <a:r>
                        <a:rPr lang="zh-CN" altLang="en-US" sz="1200" dirty="0">
                          <a:solidFill>
                            <a:schemeClr val="tx1"/>
                          </a:solidFill>
                        </a:rPr>
                        <a:t>中性白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1978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672951"/>
            <a:ext cx="42148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/>
              <a:t>F3123A-27-36DC(13-OL-27WN-AA,L1000mm,B,CT</a:t>
            </a:r>
            <a:r>
              <a:rPr lang="en-US" altLang="zh-CN" sz="1400" dirty="0"/>
              <a:t>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2" y="1104047"/>
            <a:ext cx="3614732" cy="3333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1154269"/>
            <a:ext cx="5038030" cy="3354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887135"/>
              </p:ext>
            </p:extLst>
          </p:nvPr>
        </p:nvGraphicFramePr>
        <p:xfrm>
          <a:off x="785786" y="4920129"/>
          <a:ext cx="2857519" cy="597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1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8721">
                <a:tc>
                  <a:txBody>
                    <a:bodyPr/>
                    <a:lstStyle/>
                    <a:p>
                      <a:r>
                        <a:rPr lang="zh-CN" altLang="en-US" sz="1200" dirty="0">
                          <a:solidFill>
                            <a:schemeClr val="tx1"/>
                          </a:solidFill>
                        </a:rPr>
                        <a:t>颜色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dirty="0">
                          <a:solidFill>
                            <a:schemeClr val="tx1"/>
                          </a:solidFill>
                        </a:rPr>
                        <a:t>总输出（流明）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dirty="0">
                          <a:solidFill>
                            <a:schemeClr val="tx1"/>
                          </a:solidFill>
                        </a:rPr>
                        <a:t>功率（瓦特）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783">
                <a:tc>
                  <a:txBody>
                    <a:bodyPr/>
                    <a:lstStyle/>
                    <a:p>
                      <a:r>
                        <a:rPr lang="zh-CN" altLang="en-US" sz="1200" dirty="0">
                          <a:solidFill>
                            <a:schemeClr val="tx1"/>
                          </a:solidFill>
                        </a:rPr>
                        <a:t>中性白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3020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785357"/>
              </p:ext>
            </p:extLst>
          </p:nvPr>
        </p:nvGraphicFramePr>
        <p:xfrm>
          <a:off x="714375" y="1322901"/>
          <a:ext cx="8001000" cy="4845957"/>
        </p:xfrm>
        <a:graphic>
          <a:graphicData uri="http://schemas.openxmlformats.org/drawingml/2006/table">
            <a:tbl>
              <a:tblPr/>
              <a:tblGrid>
                <a:gridCol w="314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产品型号</a:t>
                      </a:r>
                      <a:endParaRPr kumimoji="0" lang="zh-CN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F3121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A/B5/B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系列</a:t>
                      </a:r>
                      <a:r>
                        <a:rPr kumimoji="0" lang="zh-CN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（专业型）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光源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德国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OSRAM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，美国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LUMILEDS/CREE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，原装进口高亮度发光二极管（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单颗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功率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1W/1.5W/2.2W</a:t>
                      </a:r>
                      <a:endParaRPr kumimoji="0" lang="en-US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寿命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5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万小时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数量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方正黑体简体" pitchFamily="2" charset="-122"/>
                          <a:ea typeface="方正黑体简体" pitchFamily="2" charset="-122"/>
                          <a:cs typeface="+mn-cs"/>
                        </a:rPr>
                        <a:t>9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方正黑体简体" pitchFamily="2" charset="-122"/>
                          <a:ea typeface="方正黑体简体" pitchFamily="2" charset="-122"/>
                          <a:cs typeface="+mn-cs"/>
                        </a:rPr>
                        <a:t>颗</a:t>
                      </a:r>
                      <a:endParaRPr lang="zh-CN" altLang="en-US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颜色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(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单色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)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红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绿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蓝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琥珀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白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中性白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暖白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光束角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（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FWHM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8°/13°/20°/30°/30</a:t>
                      </a:r>
                      <a:r>
                        <a:rPr lang="zh-CN" alt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10°/35</a:t>
                      </a:r>
                      <a:r>
                        <a:rPr lang="zh-CN" alt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08°</a:t>
                      </a:r>
                      <a:endParaRPr lang="zh-CN" altLang="en-US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外壳</a:t>
                      </a: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材质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铝挤型灯体，阳极氧化本色表面处理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玻璃材质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>
                          <a:latin typeface="+mn-ea"/>
                          <a:ea typeface="+mn-ea"/>
                        </a:rPr>
                        <a:t>5mm</a:t>
                      </a:r>
                      <a:r>
                        <a:rPr lang="zh-CN" altLang="en-US" sz="1050" dirty="0">
                          <a:latin typeface="+mn-ea"/>
                          <a:ea typeface="+mn-ea"/>
                        </a:rPr>
                        <a:t>钢化超白玻璃</a:t>
                      </a:r>
                      <a:r>
                        <a:rPr lang="en-US" altLang="zh-CN" sz="1050" dirty="0">
                          <a:latin typeface="+mn-ea"/>
                          <a:ea typeface="+mn-ea"/>
                        </a:rPr>
                        <a:t>,</a:t>
                      </a:r>
                      <a:r>
                        <a:rPr lang="zh-CN" altLang="en-US" sz="1050" dirty="0">
                          <a:latin typeface="+mn-ea"/>
                          <a:ea typeface="+mn-ea"/>
                        </a:rPr>
                        <a:t>钻石银表面颜色处理</a:t>
                      </a:r>
                      <a:endParaRPr lang="en-US" altLang="zh-CN" sz="1050" dirty="0"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驱动方式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350mA/500mA/700mA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恒流驱动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输入电源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DC 36V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系统功率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10W/14W/21W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防护等级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IP66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电缆线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1.0mm</a:t>
                      </a:r>
                      <a:r>
                        <a:rPr lang="en-US" altLang="zh-CN" sz="1050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橡胶线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信号线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超五类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SFTP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双屏蔽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对双绞线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321232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电气安全等级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III</a:t>
                      </a:r>
                      <a:r>
                        <a:rPr lang="zh-CN" alt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控制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767857"/>
                  </a:ext>
                </a:extLst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环境温度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-20℃~+55 ℃(Ta+10℃)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净重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1.3KG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14375" y="714599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技术参数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910048"/>
              </p:ext>
            </p:extLst>
          </p:nvPr>
        </p:nvGraphicFramePr>
        <p:xfrm>
          <a:off x="714375" y="1250893"/>
          <a:ext cx="8001000" cy="4863200"/>
        </p:xfrm>
        <a:graphic>
          <a:graphicData uri="http://schemas.openxmlformats.org/drawingml/2006/table">
            <a:tbl>
              <a:tblPr/>
              <a:tblGrid>
                <a:gridCol w="314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产品型号</a:t>
                      </a:r>
                      <a:endParaRPr kumimoji="0" lang="zh-CN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F3122A/B5/B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系列</a:t>
                      </a:r>
                      <a:r>
                        <a:rPr kumimoji="0" lang="zh-CN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（专业型）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光源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德国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OSRAM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，美国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LUMILEDS/CREE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，原装进口高亮度发光二极管（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单颗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功率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1W/1.5W/2.2W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寿命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5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万小时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数量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方正黑体简体" pitchFamily="2" charset="-122"/>
                          <a:ea typeface="方正黑体简体" pitchFamily="2" charset="-122"/>
                          <a:cs typeface="+mn-cs"/>
                        </a:rPr>
                        <a:t>18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方正黑体简体" pitchFamily="2" charset="-122"/>
                          <a:ea typeface="方正黑体简体" pitchFamily="2" charset="-122"/>
                          <a:cs typeface="+mn-cs"/>
                        </a:rPr>
                        <a:t>颗</a:t>
                      </a:r>
                      <a:endParaRPr lang="zh-CN" altLang="en-US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颜色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(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单色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)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红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绿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蓝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琥珀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白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中性白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暖白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光束角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（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FWHM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8°/13°/20°/30°/30</a:t>
                      </a:r>
                      <a:r>
                        <a:rPr lang="zh-CN" alt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10°/35*08°</a:t>
                      </a:r>
                      <a:endParaRPr lang="zh-CN" altLang="en-US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外壳</a:t>
                      </a: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材质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铝挤型灯体，阳极氧化本色表面处理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玻璃材质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>
                          <a:latin typeface="+mn-ea"/>
                          <a:ea typeface="+mn-ea"/>
                        </a:rPr>
                        <a:t>5mm</a:t>
                      </a:r>
                      <a:r>
                        <a:rPr lang="zh-CN" altLang="en-US" sz="1050" dirty="0">
                          <a:latin typeface="+mn-ea"/>
                          <a:ea typeface="+mn-ea"/>
                        </a:rPr>
                        <a:t>钢化超白玻璃</a:t>
                      </a:r>
                      <a:r>
                        <a:rPr lang="en-US" altLang="zh-CN" sz="1050" dirty="0">
                          <a:latin typeface="+mn-ea"/>
                          <a:ea typeface="+mn-ea"/>
                        </a:rPr>
                        <a:t>,</a:t>
                      </a:r>
                      <a:r>
                        <a:rPr lang="zh-CN" altLang="en-US" sz="1050" dirty="0">
                          <a:latin typeface="+mn-ea"/>
                          <a:ea typeface="+mn-ea"/>
                        </a:rPr>
                        <a:t>钻石银表面颜色处理</a:t>
                      </a:r>
                      <a:endParaRPr lang="en-US" altLang="zh-CN" sz="1050" dirty="0"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驱动方式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350mA/500mA/700mA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恒流驱动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输入电源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DC 36V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系统功率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20W/29W/41W</a:t>
                      </a:r>
                      <a:endParaRPr lang="en-US" altLang="zh-CN" sz="10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防护等级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IP66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电缆线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1.0mm</a:t>
                      </a:r>
                      <a:r>
                        <a:rPr lang="en-US" altLang="zh-CN" sz="1050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橡胶线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信号线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超五类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SFTP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双屏蔽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对双绞线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7846185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控制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2048685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电气安全等级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III</a:t>
                      </a:r>
                      <a:r>
                        <a:rPr lang="zh-CN" alt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环境温度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-20℃~+55 ℃(Ta+10℃)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净重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1.7KG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14375" y="642591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技术参数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659262"/>
              </p:ext>
            </p:extLst>
          </p:nvPr>
        </p:nvGraphicFramePr>
        <p:xfrm>
          <a:off x="707726" y="1082761"/>
          <a:ext cx="8001000" cy="4850647"/>
        </p:xfrm>
        <a:graphic>
          <a:graphicData uri="http://schemas.openxmlformats.org/drawingml/2006/table">
            <a:tbl>
              <a:tblPr/>
              <a:tblGrid>
                <a:gridCol w="314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产品型号</a:t>
                      </a:r>
                      <a:endParaRPr kumimoji="0" lang="zh-CN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F3123A/B5/B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系列</a:t>
                      </a:r>
                      <a:r>
                        <a:rPr kumimoji="0" lang="zh-CN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（专业型）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光源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德国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OSRAM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，美国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LUMILEDS/CREE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，原装进口高亮度发光二极管（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单颗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功率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1W/1.5W/2.2W</a:t>
                      </a:r>
                      <a:endParaRPr kumimoji="0" lang="en-US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寿命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5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万小时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数量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方正黑体简体" pitchFamily="2" charset="-122"/>
                          <a:ea typeface="方正黑体简体" pitchFamily="2" charset="-122"/>
                          <a:cs typeface="+mn-cs"/>
                        </a:rPr>
                        <a:t>27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方正黑体简体" pitchFamily="2" charset="-122"/>
                          <a:ea typeface="方正黑体简体" pitchFamily="2" charset="-122"/>
                          <a:cs typeface="+mn-cs"/>
                        </a:rPr>
                        <a:t>颗</a:t>
                      </a:r>
                      <a:endParaRPr lang="zh-CN" altLang="en-US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颜色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(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单色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)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红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绿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蓝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琥珀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白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中性白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暖白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光束角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（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FWHM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8°/13°/20°/30°/30</a:t>
                      </a:r>
                      <a:r>
                        <a:rPr lang="zh-CN" alt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10°/35</a:t>
                      </a:r>
                      <a:r>
                        <a:rPr lang="zh-CN" alt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08°</a:t>
                      </a:r>
                      <a:endParaRPr lang="zh-CN" altLang="en-US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外壳</a:t>
                      </a: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材质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铝挤型灯体，阳极氧化本色表面处理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玻璃材质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>
                          <a:latin typeface="+mn-ea"/>
                          <a:ea typeface="+mn-ea"/>
                        </a:rPr>
                        <a:t>5mm</a:t>
                      </a:r>
                      <a:r>
                        <a:rPr lang="zh-CN" altLang="en-US" sz="1050" dirty="0">
                          <a:latin typeface="+mn-ea"/>
                          <a:ea typeface="+mn-ea"/>
                        </a:rPr>
                        <a:t>钢化超白玻璃</a:t>
                      </a:r>
                      <a:r>
                        <a:rPr lang="en-US" altLang="zh-CN" sz="1050" dirty="0">
                          <a:latin typeface="+mn-ea"/>
                          <a:ea typeface="+mn-ea"/>
                        </a:rPr>
                        <a:t>,</a:t>
                      </a:r>
                      <a:r>
                        <a:rPr lang="zh-CN" altLang="en-US" sz="1050" dirty="0">
                          <a:latin typeface="+mn-ea"/>
                          <a:ea typeface="+mn-ea"/>
                        </a:rPr>
                        <a:t>钻石银表面颜色处理</a:t>
                      </a:r>
                      <a:endParaRPr lang="en-US" altLang="zh-CN" sz="1050" dirty="0"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驱动方式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350mA/500mA/700mA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恒流驱动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输入电源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DC 36V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系统功率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29W/42W/61W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防护等级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IP66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电缆线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1.0mm</a:t>
                      </a:r>
                      <a:r>
                        <a:rPr lang="en-US" altLang="zh-CN" sz="1050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橡胶线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信号线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超五类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SFTP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双屏蔽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对双绞线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控制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8388084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电气安全等级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III</a:t>
                      </a:r>
                      <a:r>
                        <a:rPr lang="zh-CN" alt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7630113"/>
                  </a:ext>
                </a:extLst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环境温度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-20℃~+55 ℃(Ta+10℃)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净重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2.5KG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14375" y="714599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技术参数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308395"/>
              </p:ext>
            </p:extLst>
          </p:nvPr>
        </p:nvGraphicFramePr>
        <p:xfrm>
          <a:off x="707726" y="1082761"/>
          <a:ext cx="8001000" cy="4850647"/>
        </p:xfrm>
        <a:graphic>
          <a:graphicData uri="http://schemas.openxmlformats.org/drawingml/2006/table">
            <a:tbl>
              <a:tblPr/>
              <a:tblGrid>
                <a:gridCol w="314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产品型号</a:t>
                      </a:r>
                      <a:endParaRPr kumimoji="0" lang="zh-CN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F3124A/B5/B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系列</a:t>
                      </a:r>
                      <a:r>
                        <a:rPr kumimoji="0" lang="zh-CN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（专业型）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光源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德国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OSRAM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，美国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LUMILEDS/CREE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，原装进口高亮度发光二极管（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单颗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功率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1W/1.5W/2.2W</a:t>
                      </a:r>
                      <a:endParaRPr kumimoji="0" lang="en-US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寿命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5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万小时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数量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方正黑体简体" pitchFamily="2" charset="-122"/>
                          <a:ea typeface="方正黑体简体" pitchFamily="2" charset="-122"/>
                          <a:cs typeface="+mn-cs"/>
                        </a:rPr>
                        <a:t>36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方正黑体简体" pitchFamily="2" charset="-122"/>
                          <a:ea typeface="方正黑体简体" pitchFamily="2" charset="-122"/>
                          <a:cs typeface="+mn-cs"/>
                        </a:rPr>
                        <a:t>颗</a:t>
                      </a:r>
                      <a:endParaRPr lang="zh-CN" altLang="en-US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颜色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(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单色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)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红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绿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蓝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琥珀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白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中性白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暖白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光束角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（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FWHM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8°/13°/20°/30°/30</a:t>
                      </a:r>
                      <a:r>
                        <a:rPr lang="zh-CN" alt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10°/35</a:t>
                      </a:r>
                      <a:r>
                        <a:rPr lang="zh-CN" alt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08°</a:t>
                      </a:r>
                      <a:endParaRPr lang="zh-CN" altLang="en-US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外壳</a:t>
                      </a: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材质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铝挤型灯体，阳极氧化本色表面处理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玻璃材质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>
                          <a:latin typeface="+mn-ea"/>
                          <a:ea typeface="+mn-ea"/>
                        </a:rPr>
                        <a:t>5mm</a:t>
                      </a:r>
                      <a:r>
                        <a:rPr lang="zh-CN" altLang="en-US" sz="1050" dirty="0">
                          <a:latin typeface="+mn-ea"/>
                          <a:ea typeface="+mn-ea"/>
                        </a:rPr>
                        <a:t>钢化超白玻璃</a:t>
                      </a:r>
                      <a:r>
                        <a:rPr lang="en-US" altLang="zh-CN" sz="1050" dirty="0">
                          <a:latin typeface="+mn-ea"/>
                          <a:ea typeface="+mn-ea"/>
                        </a:rPr>
                        <a:t>,</a:t>
                      </a:r>
                      <a:r>
                        <a:rPr lang="zh-CN" altLang="en-US" sz="1050" dirty="0">
                          <a:latin typeface="+mn-ea"/>
                          <a:ea typeface="+mn-ea"/>
                        </a:rPr>
                        <a:t>钻石银表面颜色处理</a:t>
                      </a:r>
                      <a:endParaRPr lang="en-US" altLang="zh-CN" sz="1050" dirty="0"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驱动方式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350mA/500mA/700mA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恒流驱动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输入电源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DC 36V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系统功率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39W/56W/82W</a:t>
                      </a:r>
                      <a:endParaRPr lang="en-US" altLang="zh-CN" sz="10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防护等级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IP66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电缆线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1.0mm</a:t>
                      </a:r>
                      <a:r>
                        <a:rPr lang="en-US" altLang="zh-CN" sz="1050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橡胶线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信号线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超五类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SFTP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双屏蔽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对双绞线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控制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8388084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电气安全等级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III</a:t>
                      </a:r>
                      <a:r>
                        <a:rPr lang="zh-CN" alt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7630113"/>
                  </a:ext>
                </a:extLst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环境温度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-20℃~+55 ℃(Ta+10℃)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净重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2.9KG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14375" y="714599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技术参数</a:t>
            </a:r>
          </a:p>
        </p:txBody>
      </p:sp>
    </p:spTree>
    <p:extLst>
      <p:ext uri="{BB962C8B-B14F-4D97-AF65-F5344CB8AC3E}">
        <p14:creationId xmlns:p14="http://schemas.microsoft.com/office/powerpoint/2010/main" val="1336111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785786" y="2509059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光输出特性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500034" y="3509191"/>
            <a:ext cx="6025229" cy="1991511"/>
            <a:chOff x="500034" y="1214422"/>
            <a:chExt cx="6025229" cy="1991511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0034" y="1214422"/>
              <a:ext cx="4543425" cy="1847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1372112" y="2911682"/>
              <a:ext cx="33054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sz="1200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8°</a:t>
              </a:r>
              <a:endParaRPr lang="zh-CN" altLang="en-US" sz="12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143108" y="2883374"/>
              <a:ext cx="415498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sz="1200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13°</a:t>
              </a:r>
              <a:endParaRPr lang="zh-CN" altLang="en-US" sz="12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57488" y="2928934"/>
              <a:ext cx="415498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sz="1200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20°</a:t>
              </a:r>
              <a:endParaRPr lang="zh-CN" altLang="en-US" sz="12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643306" y="2928934"/>
              <a:ext cx="415498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sz="1200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30°</a:t>
              </a:r>
              <a:endParaRPr lang="zh-CN" altLang="en-US" sz="12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429256" y="1491421"/>
              <a:ext cx="524503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sz="1200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4525</a:t>
              </a:r>
              <a:endParaRPr lang="zh-CN" altLang="en-US" sz="12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000760" y="1491421"/>
              <a:ext cx="524503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sz="1200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6015</a:t>
              </a:r>
              <a:endParaRPr lang="zh-CN" altLang="en-US" sz="12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29256" y="2562991"/>
              <a:ext cx="524503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sz="1200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3010</a:t>
              </a:r>
              <a:endParaRPr lang="zh-CN" altLang="en-US" sz="12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000760" y="2562991"/>
              <a:ext cx="524503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sz="1200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3508</a:t>
              </a:r>
              <a:endParaRPr lang="zh-CN" altLang="en-US" sz="12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71472" y="786607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79525">
              <a:spcBef>
                <a:spcPct val="50000"/>
              </a:spcBef>
            </a:pPr>
            <a:r>
              <a:rPr lang="zh-CN" altLang="en-US" sz="1600" b="1" dirty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灯具尺寸（</a:t>
            </a:r>
            <a:r>
              <a:rPr lang="en-US" altLang="zh-CN" sz="1600" b="1" dirty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mm)</a:t>
            </a:r>
            <a:endParaRPr lang="zh-CN" altLang="en-US" sz="1600" b="1" dirty="0">
              <a:solidFill>
                <a:schemeClr val="bg1"/>
              </a:solidFill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192794"/>
            <a:ext cx="5386382" cy="2668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714752"/>
            <a:ext cx="7858148" cy="2700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00042"/>
            <a:ext cx="8786842" cy="1755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789" y="3861048"/>
            <a:ext cx="8305800" cy="17621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285860"/>
            <a:ext cx="365760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571472" y="786607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79525">
              <a:spcBef>
                <a:spcPct val="50000"/>
              </a:spcBef>
            </a:pPr>
            <a:r>
              <a:rPr lang="zh-CN" altLang="en-US" sz="1600" b="1" dirty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配光曲线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305857"/>
              </p:ext>
            </p:extLst>
          </p:nvPr>
        </p:nvGraphicFramePr>
        <p:xfrm>
          <a:off x="357158" y="5214950"/>
          <a:ext cx="2857519" cy="597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1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8721">
                <a:tc>
                  <a:txBody>
                    <a:bodyPr/>
                    <a:lstStyle/>
                    <a:p>
                      <a:r>
                        <a:rPr lang="zh-CN" altLang="en-US" sz="1200" dirty="0">
                          <a:solidFill>
                            <a:schemeClr val="tx1"/>
                          </a:solidFill>
                        </a:rPr>
                        <a:t>颜色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dirty="0">
                          <a:solidFill>
                            <a:schemeClr val="tx1"/>
                          </a:solidFill>
                        </a:rPr>
                        <a:t>总输出（流明）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dirty="0">
                          <a:solidFill>
                            <a:schemeClr val="tx1"/>
                          </a:solidFill>
                        </a:rPr>
                        <a:t>功率（瓦特）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783">
                <a:tc>
                  <a:txBody>
                    <a:bodyPr/>
                    <a:lstStyle/>
                    <a:p>
                      <a:r>
                        <a:rPr lang="zh-CN" altLang="en-US" sz="1200" dirty="0">
                          <a:solidFill>
                            <a:schemeClr val="tx1"/>
                          </a:solidFill>
                        </a:rPr>
                        <a:t>中性白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1044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1357298"/>
            <a:ext cx="5486400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500034" y="1104999"/>
            <a:ext cx="36020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/>
              <a:t>F3121A-9-36DC(13-OL-9WN-AA,L300mm,B,CT</a:t>
            </a:r>
            <a:r>
              <a:rPr lang="en-US" altLang="zh-CN" sz="1400" dirty="0"/>
              <a:t>)</a:t>
            </a:r>
            <a:endParaRPr lang="zh-CN" alt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818</Words>
  <Application>Microsoft Office PowerPoint</Application>
  <PresentationFormat>全屏显示(4:3)</PresentationFormat>
  <Paragraphs>198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Arial Unicode MS</vt:lpstr>
      <vt:lpstr>方正黑体简体</vt:lpstr>
      <vt:lpstr>黑体</vt:lpstr>
      <vt:lpstr>宋体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张巍</dc:creator>
  <cp:lastModifiedBy>周恒慧</cp:lastModifiedBy>
  <cp:revision>131</cp:revision>
  <dcterms:created xsi:type="dcterms:W3CDTF">2015-05-19T08:03:50Z</dcterms:created>
  <dcterms:modified xsi:type="dcterms:W3CDTF">2021-04-21T03:55:20Z</dcterms:modified>
</cp:coreProperties>
</file>